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63" r:id="rId8"/>
    <p:sldId id="264" r:id="rId9"/>
    <p:sldId id="265" r:id="rId10"/>
    <p:sldId id="269" r:id="rId11"/>
    <p:sldId id="268" r:id="rId12"/>
    <p:sldId id="266" r:id="rId13"/>
    <p:sldId id="272" r:id="rId14"/>
    <p:sldId id="273" r:id="rId15"/>
    <p:sldId id="271" r:id="rId16"/>
    <p:sldId id="270" r:id="rId17"/>
    <p:sldId id="284" r:id="rId18"/>
    <p:sldId id="283" r:id="rId19"/>
    <p:sldId id="282" r:id="rId20"/>
    <p:sldId id="281" r:id="rId21"/>
    <p:sldId id="280" r:id="rId22"/>
    <p:sldId id="279" r:id="rId23"/>
    <p:sldId id="278" r:id="rId24"/>
    <p:sldId id="277" r:id="rId25"/>
    <p:sldId id="275" r:id="rId26"/>
    <p:sldId id="276" r:id="rId27"/>
    <p:sldId id="274" r:id="rId28"/>
    <p:sldId id="302" r:id="rId29"/>
    <p:sldId id="305" r:id="rId30"/>
    <p:sldId id="304" r:id="rId31"/>
    <p:sldId id="303" r:id="rId32"/>
    <p:sldId id="310" r:id="rId33"/>
    <p:sldId id="309" r:id="rId34"/>
    <p:sldId id="308" r:id="rId35"/>
    <p:sldId id="307" r:id="rId36"/>
    <p:sldId id="330" r:id="rId37"/>
    <p:sldId id="312" r:id="rId38"/>
    <p:sldId id="306" r:id="rId39"/>
    <p:sldId id="313" r:id="rId40"/>
    <p:sldId id="311" r:id="rId41"/>
    <p:sldId id="316" r:id="rId42"/>
    <p:sldId id="317" r:id="rId43"/>
    <p:sldId id="315" r:id="rId44"/>
    <p:sldId id="314" r:id="rId45"/>
    <p:sldId id="322" r:id="rId46"/>
    <p:sldId id="318" r:id="rId47"/>
    <p:sldId id="321" r:id="rId48"/>
    <p:sldId id="320" r:id="rId49"/>
    <p:sldId id="319" r:id="rId50"/>
    <p:sldId id="325" r:id="rId51"/>
    <p:sldId id="324" r:id="rId52"/>
    <p:sldId id="331" r:id="rId53"/>
    <p:sldId id="323" r:id="rId54"/>
    <p:sldId id="301" r:id="rId55"/>
    <p:sldId id="326" r:id="rId56"/>
    <p:sldId id="300" r:id="rId57"/>
    <p:sldId id="327" r:id="rId58"/>
    <p:sldId id="329" r:id="rId59"/>
    <p:sldId id="328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3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7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2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3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8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9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1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9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1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5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C0CD6-76A7-4FF6-86DA-BB3C2B4B9C41}" type="datetimeFigureOut">
              <a:rPr lang="en-US" smtClean="0"/>
              <a:t>19.04.2021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0E909-E9C6-4B99-B5C6-19D9108C4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9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852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184284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What is agile ?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03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265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99371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9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38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" y="-12398"/>
            <a:ext cx="9139777" cy="68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18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35" y="0"/>
            <a:ext cx="91928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21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"/>
          <a:stretch/>
        </p:blipFill>
        <p:spPr bwMode="auto">
          <a:xfrm>
            <a:off x="0" y="0"/>
            <a:ext cx="9144000" cy="685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281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2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0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2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398"/>
            <a:ext cx="9301909" cy="6870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2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7574"/>
            <a:ext cx="972108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4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5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67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/>
          <a:stretch/>
        </p:blipFill>
        <p:spPr bwMode="auto">
          <a:xfrm>
            <a:off x="0" y="-1"/>
            <a:ext cx="9178427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0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4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5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0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06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5360" y="773996"/>
            <a:ext cx="389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lgerian" panose="04020705040A02060702" pitchFamily="82" charset="0"/>
                <a:cs typeface="Aldhabi" panose="01000000000000000000" pitchFamily="2" charset="-78"/>
              </a:rPr>
              <a:t>Agile Methods :</a:t>
            </a:r>
            <a:endParaRPr lang="en-US" sz="3600" b="1" dirty="0">
              <a:solidFill>
                <a:schemeClr val="bg1"/>
              </a:solidFill>
              <a:latin typeface="Algerian" panose="04020705040A02060702" pitchFamily="82" charset="0"/>
              <a:cs typeface="Aldhabi" panose="010000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r="7079"/>
          <a:stretch/>
        </p:blipFill>
        <p:spPr>
          <a:xfrm>
            <a:off x="1195360" y="1700808"/>
            <a:ext cx="7265072" cy="48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208912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1484784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Extreme Programming is a system of practices to develop high-quality software.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476672"/>
            <a:ext cx="6624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Extreme Programming (XP)</a:t>
            </a:r>
            <a:br>
              <a:rPr lang="en-US" sz="2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1259632" y="2112074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Crystal is a family of methodologies invented by Alastair Cockburn. Following are the seven properties of Crystal Project: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692696"/>
            <a:ext cx="5688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Crystal Method</a:t>
            </a:r>
            <a:endParaRPr 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355976" y="3284984"/>
            <a:ext cx="4608512" cy="309634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Frequent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Reflective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Personal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Close or Osmotic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Easy </a:t>
            </a:r>
            <a:r>
              <a:rPr lang="en-US" b="1" dirty="0">
                <a:solidFill>
                  <a:schemeClr val="bg1"/>
                </a:solidFill>
              </a:rPr>
              <a:t>Access to Expert </a:t>
            </a:r>
            <a:r>
              <a:rPr lang="en-US" b="1" dirty="0" smtClean="0">
                <a:solidFill>
                  <a:schemeClr val="bg1"/>
                </a:solidFill>
              </a:rPr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Technical </a:t>
            </a:r>
            <a:r>
              <a:rPr lang="en-US" b="1" dirty="0">
                <a:solidFill>
                  <a:schemeClr val="bg1"/>
                </a:solidFill>
              </a:rPr>
              <a:t>Environment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0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5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83568" y="548680"/>
            <a:ext cx="79928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Dynamic Systems Development Method (DSDM)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1916833"/>
            <a:ext cx="5256584" cy="216023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Dynamic Systems Development Method (DSDM) is a comprehensive methodology which was first published in 1994. A revised version of DSDM, also known as </a:t>
            </a:r>
            <a:r>
              <a:rPr lang="en-US" b="1" dirty="0" err="1" smtClean="0">
                <a:solidFill>
                  <a:schemeClr val="bg1"/>
                </a:solidFill>
              </a:rPr>
              <a:t>Atern</a:t>
            </a:r>
            <a:r>
              <a:rPr lang="en-US" b="1" dirty="0" smtClean="0">
                <a:solidFill>
                  <a:schemeClr val="bg1"/>
                </a:solidFill>
              </a:rPr>
              <a:t>, was published in 2007. This technique is popular in UK. Following are the basic concepts of </a:t>
            </a:r>
            <a:r>
              <a:rPr lang="en-US" b="1" dirty="0" err="1" smtClean="0">
                <a:solidFill>
                  <a:schemeClr val="bg1"/>
                </a:solidFill>
              </a:rPr>
              <a:t>Atern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52" y="3861048"/>
            <a:ext cx="4044567" cy="270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4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4968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Lean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55776" y="2492896"/>
            <a:ext cx="5472608" cy="302433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Lean originated from the Toyota Production System in 1950.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technique focuses on the elimination of waste by creating the value stream map for the process.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8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59" y="-14777"/>
            <a:ext cx="9179559" cy="687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4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54" y="1916832"/>
            <a:ext cx="585699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83568" y="964759"/>
            <a:ext cx="6552728" cy="8042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Scrum is one of the most popular Agile frameworks. The three pillars of Scrum are as follows: </a:t>
            </a:r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8864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What is scrum: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395536" y="476672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What is a scrum: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36754" y="1268760"/>
            <a:ext cx="3923278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Benefits of scrum/agile: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53744"/>
            <a:ext cx="7259316" cy="407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0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755576" y="764704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Scrum life cycle :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25018"/>
            <a:ext cx="8352928" cy="44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749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83568" y="90303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Scrum Team and  Roles: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07340"/>
            <a:ext cx="2836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Scrum Role ,Events and Artifacts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83568" y="90872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90872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Scrum events: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0" y="1916832"/>
            <a:ext cx="8524664" cy="46085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799" y="22385"/>
            <a:ext cx="2836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Scrum Role ,Events and Artifacts</a:t>
            </a:r>
          </a:p>
        </p:txBody>
      </p:sp>
    </p:spTree>
    <p:extLst>
      <p:ext uri="{BB962C8B-B14F-4D97-AF65-F5344CB8AC3E}">
        <p14:creationId xmlns:p14="http://schemas.microsoft.com/office/powerpoint/2010/main" val="29887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95536" y="404664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Agile Estimating, Planning, Monitoring, and Control</a:t>
            </a:r>
          </a:p>
        </p:txBody>
      </p:sp>
    </p:spTree>
    <p:extLst>
      <p:ext uri="{BB962C8B-B14F-4D97-AF65-F5344CB8AC3E}">
        <p14:creationId xmlns:p14="http://schemas.microsoft.com/office/powerpoint/2010/main" val="29919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9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397458" y="332656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1188159"/>
            <a:ext cx="2304256" cy="56038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User </a:t>
            </a:r>
            <a:r>
              <a:rPr lang="en-US" b="1" dirty="0"/>
              <a:t>Stories, Epics</a:t>
            </a:r>
            <a:endParaRPr lang="en-US" b="1" i="0" u="none" strike="noStrike" baseline="0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15616" y="1988840"/>
            <a:ext cx="6624736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User </a:t>
            </a:r>
            <a:r>
              <a:rPr lang="en-US" dirty="0"/>
              <a:t>Stories and Epics describe anything of value that the team can produce for the customer.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8496944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179512" y="404664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9832" y="1268760"/>
            <a:ext cx="4464496" cy="36004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Characteristics </a:t>
            </a:r>
            <a:r>
              <a:rPr lang="en-US" b="1" dirty="0"/>
              <a:t>of good user stories: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326707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28" y="2564904"/>
            <a:ext cx="283234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30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467544" y="548680"/>
            <a:ext cx="45993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5576" y="1196752"/>
            <a:ext cx="1728192" cy="9361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 Rounded MT Bold" panose="020F0704030504030204" pitchFamily="34" charset="0"/>
              </a:rPr>
              <a:t>Velocity</a:t>
            </a:r>
            <a:endParaRPr lang="en-US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67212" y="1844824"/>
            <a:ext cx="6125268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Velocity </a:t>
            </a:r>
            <a:r>
              <a:rPr lang="en-US" b="1" dirty="0"/>
              <a:t>of the Team helps understand the productivity of the Team.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2924944"/>
            <a:ext cx="3384376" cy="1872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 smtClean="0"/>
              <a:t>Definition</a:t>
            </a:r>
            <a:endParaRPr lang="en-US" b="1" i="1" u="sng" dirty="0"/>
          </a:p>
          <a:p>
            <a:r>
              <a:rPr lang="en-US" b="1" dirty="0"/>
              <a:t>Velocity is the amount of work that can be completed in a Sprint. It is the sum total of the size of completed stories in a given Sprint.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5976" y="2924944"/>
            <a:ext cx="4536504" cy="1872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algn="ctr"/>
            <a:r>
              <a:rPr lang="en-US" b="1" i="1" u="sng" dirty="0"/>
              <a:t>Uses</a:t>
            </a:r>
            <a:endParaRPr lang="en-US" i="1" u="sng" dirty="0"/>
          </a:p>
          <a:p>
            <a:r>
              <a:rPr lang="en-US" b="1" dirty="0"/>
              <a:t>Velocity is useful to answer questions </a:t>
            </a:r>
            <a:r>
              <a:rPr lang="en-US" b="1" dirty="0" smtClean="0"/>
              <a:t>such as</a:t>
            </a:r>
            <a:r>
              <a:rPr lang="en-US" b="1" dirty="0"/>
              <a:t>:</a:t>
            </a:r>
          </a:p>
          <a:p>
            <a:r>
              <a:rPr lang="en-US" b="1" dirty="0"/>
              <a:t>•How many stories should we accept in a given Sprint?</a:t>
            </a:r>
          </a:p>
          <a:p>
            <a:r>
              <a:rPr lang="en-US" b="1" dirty="0"/>
              <a:t>•How many Sprints do we need to complete a set of stories?</a:t>
            </a:r>
          </a:p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83768" y="4941168"/>
            <a:ext cx="4536504" cy="17281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r>
              <a:rPr lang="en-US" b="1" i="1" u="sng" dirty="0" smtClean="0"/>
              <a:t>Example</a:t>
            </a:r>
            <a:endParaRPr lang="en-US" i="1" u="sng" dirty="0"/>
          </a:p>
          <a:p>
            <a:r>
              <a:rPr lang="en-US" b="1" dirty="0"/>
              <a:t>A team completed 5 stories of sizes 5, 3, 8, 13, and 2. Two stories of size 5 are half complete. What is the velocity of the team?</a:t>
            </a:r>
          </a:p>
          <a:p>
            <a:r>
              <a:rPr lang="fr-FR" b="1" dirty="0"/>
              <a:t>Ans. </a:t>
            </a:r>
            <a:r>
              <a:rPr lang="fr-FR" b="1" dirty="0" err="1"/>
              <a:t>Velocity</a:t>
            </a:r>
            <a:r>
              <a:rPr lang="fr-FR" b="1" dirty="0"/>
              <a:t> = 5 + 3 + 8 + 13 + 2 = 31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35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Rounded Rectangle 5"/>
          <p:cNvSpPr/>
          <p:nvPr/>
        </p:nvSpPr>
        <p:spPr>
          <a:xfrm>
            <a:off x="2051720" y="1088740"/>
            <a:ext cx="2304256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Planning Onion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674" y="476672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70428"/>
            <a:ext cx="8640960" cy="419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236252" y="1791486"/>
            <a:ext cx="3960440" cy="50405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Planning happens at multiple levels:</a:t>
            </a:r>
          </a:p>
        </p:txBody>
      </p:sp>
    </p:spTree>
    <p:extLst>
      <p:ext uri="{BB962C8B-B14F-4D97-AF65-F5344CB8AC3E}">
        <p14:creationId xmlns:p14="http://schemas.microsoft.com/office/powerpoint/2010/main" val="21572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417496" y="548680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7704" y="1196752"/>
            <a:ext cx="2016224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0" u="none" strike="noStrike" baseline="0" dirty="0" smtClean="0">
                <a:latin typeface="Bahnschrift SemiLight" panose="020B0502040204020203" pitchFamily="34" charset="0"/>
                <a:cs typeface="Andalus" panose="02020603050405020304" pitchFamily="18" charset="-78"/>
              </a:rPr>
              <a:t>Estimation:</a:t>
            </a:r>
            <a:endParaRPr lang="en-US" sz="2400" b="1" dirty="0">
              <a:latin typeface="Bahnschrift SemiLight" panose="020B0502040204020203" pitchFamily="34" charset="0"/>
              <a:cs typeface="Andalus" panose="02020603050405020304" pitchFamily="18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32040" y="2924944"/>
            <a:ext cx="4608512" cy="15121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Scrum </a:t>
            </a:r>
            <a:r>
              <a:rPr lang="en-US" b="1" dirty="0"/>
              <a:t>estimation is not necessarily more difficult; however, Scrum exposes bad estimates sooner, which is a good thing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608">
            <a:off x="480738" y="3019733"/>
            <a:ext cx="3741293" cy="254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9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133001" y="1268760"/>
            <a:ext cx="2858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Estimation unit :</a:t>
            </a:r>
            <a:endParaRPr lang="en-US" sz="3200" b="1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Oval 5"/>
          <p:cNvSpPr/>
          <p:nvPr/>
        </p:nvSpPr>
        <p:spPr>
          <a:xfrm>
            <a:off x="4095969" y="1837856"/>
            <a:ext cx="1442084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1\2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1043608" y="332656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582036" y="2752297"/>
            <a:ext cx="2088232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/>
              <a:t>Ideal </a:t>
            </a:r>
            <a:r>
              <a:rPr lang="en-US" sz="3200" b="1" dirty="0"/>
              <a:t>Time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03648" y="3861048"/>
            <a:ext cx="6826727" cy="2088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Ideal </a:t>
            </a:r>
            <a:r>
              <a:rPr lang="en-US" dirty="0"/>
              <a:t>Time is the amount of actual work time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amount of time it takes to complete a piece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Estimation </a:t>
            </a:r>
            <a:r>
              <a:rPr lang="en-US" dirty="0"/>
              <a:t>is challenging because it is tough to estimate </a:t>
            </a:r>
            <a:r>
              <a:rPr lang="en-US" dirty="0" smtClean="0"/>
              <a:t>distractions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considers actual work time, not the distractions</a:t>
            </a:r>
          </a:p>
          <a:p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6730">
            <a:off x="416461" y="1976366"/>
            <a:ext cx="2575015" cy="164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251519" y="260648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3" y="3140968"/>
            <a:ext cx="2704612" cy="273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13373" y="1019169"/>
            <a:ext cx="3816424" cy="10081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Estimation unit :</a:t>
            </a:r>
            <a:endParaRPr 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4096160" y="1833314"/>
            <a:ext cx="1442084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  <a:r>
              <a:rPr lang="en-US" sz="3200" b="1" dirty="0" smtClean="0"/>
              <a:t>\2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220072" y="2852936"/>
            <a:ext cx="2016224" cy="57606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/>
              <a:t> Story </a:t>
            </a:r>
            <a:r>
              <a:rPr lang="en-US" sz="2400" b="1" dirty="0"/>
              <a:t>Points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79273" y="3789040"/>
            <a:ext cx="5112568" cy="25922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Establish </a:t>
            </a:r>
            <a:r>
              <a:rPr lang="en-US" b="1" dirty="0"/>
              <a:t>a benchmark and compare others to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Ideally</a:t>
            </a:r>
            <a:r>
              <a:rPr lang="en-US" b="1" dirty="0"/>
              <a:t>, you should have more than one benchmark or triangulation like Small may be 1, Medium may be 5, and Large may be 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Benchmark </a:t>
            </a:r>
            <a:r>
              <a:rPr lang="en-US" b="1" dirty="0"/>
              <a:t>works because human beings are better at comparisons than absolutes.</a:t>
            </a:r>
          </a:p>
          <a:p>
            <a:r>
              <a:rPr lang="en-US" b="1" dirty="0" smtClean="0"/>
              <a:t>•  Points </a:t>
            </a:r>
            <a:r>
              <a:rPr lang="en-US" b="1" dirty="0"/>
              <a:t>are for the entire work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0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420231" y="404664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2852936"/>
            <a:ext cx="842493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979713" y="1556792"/>
            <a:ext cx="4824536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lgerian" panose="04020705040A02060702" pitchFamily="82" charset="0"/>
              </a:rPr>
              <a:t>Ideal Time VS Story point </a:t>
            </a:r>
            <a:endParaRPr lang="en-US" sz="24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ounded Rectangle 4"/>
          <p:cNvSpPr/>
          <p:nvPr/>
        </p:nvSpPr>
        <p:spPr>
          <a:xfrm>
            <a:off x="611560" y="1322804"/>
            <a:ext cx="4168608" cy="68223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  <a:r>
              <a:rPr lang="en-US" sz="2000" b="1" dirty="0" smtClean="0"/>
              <a:t>echnique </a:t>
            </a:r>
            <a:r>
              <a:rPr lang="en-US" sz="2000" b="1" dirty="0"/>
              <a:t>of estimation is ?</a:t>
            </a:r>
          </a:p>
        </p:txBody>
      </p:sp>
      <p:sp>
        <p:nvSpPr>
          <p:cNvPr id="6" name="Rectangle 5"/>
          <p:cNvSpPr/>
          <p:nvPr/>
        </p:nvSpPr>
        <p:spPr>
          <a:xfrm>
            <a:off x="414939" y="404664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5"/>
            <a:ext cx="8424936" cy="42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414939" y="404664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79174" y="1373737"/>
            <a:ext cx="3744416" cy="57606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Advantages </a:t>
            </a:r>
            <a:r>
              <a:rPr lang="en-US" sz="2000" b="1" dirty="0"/>
              <a:t>of Planning Poker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210" y="2481791"/>
            <a:ext cx="5521380" cy="365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9260">
            <a:off x="194993" y="1784017"/>
            <a:ext cx="3319056" cy="24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443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8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ounded Rectangle 4"/>
          <p:cNvSpPr/>
          <p:nvPr/>
        </p:nvSpPr>
        <p:spPr>
          <a:xfrm>
            <a:off x="2775070" y="1196752"/>
            <a:ext cx="6045402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Useful </a:t>
            </a:r>
            <a:r>
              <a:rPr lang="en-US" b="1" dirty="0"/>
              <a:t>when you want quick, reliable estimates for a large number of stories at a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397458" y="332656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" y="2348880"/>
            <a:ext cx="8244408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9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397458" y="332656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Agile Estimating, Planning, Monitoring, and Control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627784" y="1556792"/>
            <a:ext cx="56886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Use </a:t>
            </a:r>
            <a:r>
              <a:rPr lang="en-US" sz="2000" b="1" dirty="0"/>
              <a:t>Burn Down Charts and other indicators to track projects and stay in control.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6" y="2708920"/>
            <a:ext cx="7983537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755576" y="836712"/>
            <a:ext cx="1872208" cy="11161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 of the project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8457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23528" y="220578"/>
            <a:ext cx="7200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Agile Project Management Tools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8212137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1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323528" y="404664"/>
            <a:ext cx="6696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Scrum Ceremonies and JIRA Workflow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8353251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5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4"/>
            <a:ext cx="7416824" cy="4709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1600" y="548680"/>
            <a:ext cx="391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Scrum Ceremonies and JIRA Workflow 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103120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Example :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6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690286" y="260648"/>
            <a:ext cx="391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Scrum Ceremonies and JIRA Workflow 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7560840" cy="5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3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1"/>
            <a:ext cx="7272808" cy="2813273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010025"/>
            <a:ext cx="7272807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7994" y="476672"/>
            <a:ext cx="391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Scrum Ceremonies and JIRA Workflow 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76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476672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I use it in my daily work :</a:t>
            </a:r>
            <a:endParaRPr lang="en-US" sz="3200" b="1" i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556792"/>
            <a:ext cx="7560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1- when I facing any issue for daily case in my Technical work , I’m daily check  with employee to reach a solution 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2- Any delay case with any employee , I calling him/her to understand what the issue and what the reasons for it  , try to monitoring it in daily meeting if it need usually it solve with daily monitoring 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3- I always strive to cooperate with my team to provide the best results and appear as always cooperative team 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4-  using JIRA to plan any user story and Backlog for the sprint of projects (as below in previous screenshot 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5- customer satisfaction 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 , </a:t>
            </a:r>
            <a:r>
              <a:rPr lang="en-US" dirty="0" smtClean="0">
                <a:solidFill>
                  <a:schemeClr val="bg1"/>
                </a:solidFill>
              </a:rPr>
              <a:t>I Try to solve the problem as soon as possible within the SLA for any issue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92"/>
            <a:ext cx="9144000" cy="682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90225" y="4509120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Done By :</a:t>
            </a:r>
          </a:p>
          <a:p>
            <a:endParaRPr lang="en-US" b="1" dirty="0" smtClean="0"/>
          </a:p>
          <a:p>
            <a:r>
              <a:rPr lang="en-US" b="1" dirty="0" smtClean="0"/>
              <a:t>Fatima Attoun </a:t>
            </a:r>
          </a:p>
          <a:p>
            <a:r>
              <a:rPr lang="en-US" b="1" dirty="0"/>
              <a:t>Digital CRM Integration Analyst </a:t>
            </a:r>
          </a:p>
        </p:txBody>
      </p:sp>
    </p:spTree>
    <p:extLst>
      <p:ext uri="{BB962C8B-B14F-4D97-AF65-F5344CB8AC3E}">
        <p14:creationId xmlns:p14="http://schemas.microsoft.com/office/powerpoint/2010/main" val="72325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682" y="1"/>
            <a:ext cx="95192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0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90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2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84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4559</TotalTime>
  <Words>853</Words>
  <Application>Microsoft Office PowerPoint</Application>
  <PresentationFormat>On-screen Show (4:3)</PresentationFormat>
  <Paragraphs>106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Jordan Telecom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attoun</dc:creator>
  <cp:lastModifiedBy>fatima attoun</cp:lastModifiedBy>
  <cp:revision>122</cp:revision>
  <dcterms:created xsi:type="dcterms:W3CDTF">2021-03-15T18:48:54Z</dcterms:created>
  <dcterms:modified xsi:type="dcterms:W3CDTF">2021-04-19T13:25:00Z</dcterms:modified>
</cp:coreProperties>
</file>